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4"/>
  </p:notesMasterIdLst>
  <p:handoutMasterIdLst>
    <p:handoutMasterId r:id="rId5"/>
  </p:handoutMasterIdLst>
  <p:sldIdLst>
    <p:sldId id="1046" r:id="rId2"/>
    <p:sldId id="1052" r:id="rId3"/>
  </p:sldIdLst>
  <p:sldSz cx="12192000" cy="6858000"/>
  <p:notesSz cx="6858000" cy="9144000"/>
  <p:defaultTextStyle>
    <a:defPPr>
      <a:defRPr lang="ms-M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5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55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902BE6-0F88-4C59-B27A-CD3AE0A9213C}" type="datetimeFigureOut">
              <a:rPr lang="ms-MY" smtClean="0"/>
              <a:t>12/08/2026</a:t>
            </a:fld>
            <a:endParaRPr lang="ms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ms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F95ED2-2D80-4A3F-AFB7-0292B05C579A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8787493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C112F-1E4A-437D-9614-AEF8C1E06830}" type="datetimeFigureOut">
              <a:rPr lang="en-MY" smtClean="0"/>
              <a:t>12/8/2026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EEAAFE-064C-4B7C-BA6D-719CEC7929C4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65287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miter lim="800000"/>
          </a:ln>
        </p:spPr>
      </p:sp>
      <p:sp>
        <p:nvSpPr>
          <p:cNvPr id="20483" name="Text Placeholder 2"/>
          <p:cNvSpPr>
            <a:spLocks noGrp="1"/>
          </p:cNvSpPr>
          <p:nvPr>
            <p:ph type="body"/>
          </p:nvPr>
        </p:nvSpPr>
        <p:spPr/>
        <p:txBody>
          <a:bodyPr wrap="square" lIns="88221" tIns="44111" rIns="88221" bIns="44111" anchor="t"/>
          <a:lstStyle/>
          <a:p>
            <a:pPr lvl="0" eaLnBrk="1" hangingPunct="1"/>
            <a:r>
              <a:rPr lang="en-MY" altLang="en-US" dirty="0"/>
              <a:t>** update pada  080519</a:t>
            </a:r>
          </a:p>
        </p:txBody>
      </p:sp>
    </p:spTree>
    <p:extLst>
      <p:ext uri="{BB962C8B-B14F-4D97-AF65-F5344CB8AC3E}">
        <p14:creationId xmlns:p14="http://schemas.microsoft.com/office/powerpoint/2010/main" val="4108406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rgbClr val="06171C"/>
            </a:gs>
            <a:gs pos="10001">
              <a:srgbClr val="06171C"/>
            </a:gs>
            <a:gs pos="64999">
              <a:srgbClr val="134251"/>
            </a:gs>
            <a:gs pos="100000">
              <a:srgbClr val="134251"/>
            </a:gs>
          </a:gsLst>
          <a:lin ang="135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Large ocean wav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55332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96001" y="0"/>
            <a:ext cx="457319" cy="6858000"/>
          </a:xfrm>
          <a:prstGeom prst="rect">
            <a:avLst/>
          </a:prstGeom>
          <a:solidFill>
            <a:srgbClr val="13425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10639" y="1600200"/>
            <a:ext cx="4573192" cy="3733800"/>
          </a:xfrm>
        </p:spPr>
        <p:txBody>
          <a:bodyPr>
            <a:normAutofit/>
          </a:bodyPr>
          <a:lstStyle>
            <a:lvl1pPr>
              <a:lnSpc>
                <a:spcPct val="80000"/>
              </a:lnSpc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639" y="5562600"/>
            <a:ext cx="4573190" cy="83502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151967648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263D97-4DE6-4A79-864D-030D4064B077}" type="datetimeFigureOut">
              <a:rPr lang="ms-MY" smtClean="0"/>
              <a:t>12/08/2026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0B9BF-D13A-4D65-9849-7ECCD383CD81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51339017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794" y="609600"/>
            <a:ext cx="1981717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809" y="609600"/>
            <a:ext cx="7393324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263D97-4DE6-4A79-864D-030D4064B077}" type="datetimeFigureOut">
              <a:rPr lang="ms-MY" smtClean="0"/>
              <a:t>12/08/2026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0B9BF-D13A-4D65-9849-7ECCD383CD81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724064192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263D97-4DE6-4A79-864D-030D4064B077}" type="datetimeFigureOut">
              <a:rPr lang="ms-MY" smtClean="0"/>
              <a:t>12/08/2026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0B9BF-D13A-4D65-9849-7ECCD383CD81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769368052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rotWithShape="0">
          <a:gsLst>
            <a:gs pos="0">
              <a:srgbClr val="06171C"/>
            </a:gs>
            <a:gs pos="10001">
              <a:srgbClr val="06171C"/>
            </a:gs>
            <a:gs pos="64999">
              <a:srgbClr val="134251"/>
            </a:gs>
            <a:gs pos="100000">
              <a:srgbClr val="134251"/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447" y="1616075"/>
            <a:ext cx="7317103" cy="2727325"/>
          </a:xfrm>
        </p:spPr>
        <p:txBody>
          <a:bodyPr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7449" y="4495801"/>
            <a:ext cx="7317103" cy="1673225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263D97-4DE6-4A79-864D-030D4064B077}" type="datetimeFigureOut">
              <a:rPr lang="ms-MY" smtClean="0"/>
              <a:t>12/08/2026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0B9BF-D13A-4D65-9849-7ECCD383CD81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930913983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129" y="1828800"/>
            <a:ext cx="442075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057400">
              <a:defRPr sz="1600"/>
            </a:lvl6pPr>
            <a:lvl7pPr marL="2057400">
              <a:defRPr sz="1600"/>
            </a:lvl7pPr>
            <a:lvl8pPr marL="2057400">
              <a:defRPr sz="1600"/>
            </a:lvl8pPr>
            <a:lvl9pPr marL="205740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05761" y="1828800"/>
            <a:ext cx="4420751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057400">
              <a:defRPr sz="1600"/>
            </a:lvl6pPr>
            <a:lvl7pPr marL="2057400">
              <a:defRPr sz="1600"/>
            </a:lvl7pPr>
            <a:lvl8pPr marL="2057400">
              <a:defRPr sz="1600"/>
            </a:lvl8pPr>
            <a:lvl9pPr marL="2057400"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263D97-4DE6-4A79-864D-030D4064B077}" type="datetimeFigureOut">
              <a:rPr lang="ms-MY" smtClean="0"/>
              <a:t>12/08/2026</a:t>
            </a:fld>
            <a:endParaRPr lang="ms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ms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0B9BF-D13A-4D65-9849-7ECCD383CD81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919597408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8537" y="1828800"/>
            <a:ext cx="4417702" cy="8382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78537" y="2743200"/>
            <a:ext cx="441770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2057400">
              <a:defRPr sz="1400"/>
            </a:lvl5pPr>
            <a:lvl6pPr marL="2057400">
              <a:defRPr sz="1400"/>
            </a:lvl6pPr>
            <a:lvl7pPr marL="2057400">
              <a:defRPr sz="1400"/>
            </a:lvl7pPr>
            <a:lvl8pPr marL="2057400">
              <a:defRPr sz="1400"/>
            </a:lvl8pPr>
            <a:lvl9pPr marL="2057400"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07219" y="1828800"/>
            <a:ext cx="4417702" cy="8382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07219" y="2743200"/>
            <a:ext cx="441770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2057400">
              <a:defRPr sz="1400"/>
            </a:lvl5pPr>
            <a:lvl6pPr marL="2057400">
              <a:defRPr sz="1400"/>
            </a:lvl6pPr>
            <a:lvl7pPr marL="2057400">
              <a:defRPr sz="1400"/>
            </a:lvl7pPr>
            <a:lvl8pPr marL="2057400">
              <a:defRPr sz="1400"/>
            </a:lvl8pPr>
            <a:lvl9pPr marL="2057400"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263D97-4DE6-4A79-864D-030D4064B077}" type="datetimeFigureOut">
              <a:rPr lang="ms-MY" smtClean="0"/>
              <a:t>12/08/2026</a:t>
            </a:fld>
            <a:endParaRPr lang="ms-MY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ms-M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0B9BF-D13A-4D65-9849-7ECCD383CD81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598366961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263D97-4DE6-4A79-864D-030D4064B077}" type="datetimeFigureOut">
              <a:rPr lang="ms-MY" smtClean="0"/>
              <a:t>12/08/2026</a:t>
            </a:fld>
            <a:endParaRPr lang="ms-MY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ms-MY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0B9BF-D13A-4D65-9849-7ECCD383CD81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8762224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Large ocean wave (semitransparent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263D97-4DE6-4A79-864D-030D4064B077}" type="datetimeFigureOut">
              <a:rPr lang="ms-MY" smtClean="0"/>
              <a:t>12/08/2026</a:t>
            </a:fld>
            <a:endParaRPr lang="ms-MY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ms-MY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0B9BF-D13A-4D65-9849-7ECCD383CD81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815036526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0129" y="588964"/>
            <a:ext cx="3658553" cy="2840037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2" y="588964"/>
            <a:ext cx="5487829" cy="558006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0129" y="3581400"/>
            <a:ext cx="3658553" cy="258762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263D97-4DE6-4A79-864D-030D4064B077}" type="datetimeFigureOut">
              <a:rPr lang="ms-MY" smtClean="0"/>
              <a:t>12/08/2026</a:t>
            </a:fld>
            <a:endParaRPr lang="ms-MY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ms-MY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0B9BF-D13A-4D65-9849-7ECCD383CD81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413421364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96001" y="588963"/>
            <a:ext cx="5487829" cy="5580062"/>
          </a:xfrm>
          <a:prstGeom prst="rect">
            <a:avLst/>
          </a:prstGeom>
          <a:solidFill>
            <a:srgbClr val="1B5D7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09137" y="805658"/>
            <a:ext cx="5061604" cy="5146672"/>
          </a:xfrm>
          <a:solidFill>
            <a:schemeClr val="bg2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0129" y="588963"/>
            <a:ext cx="3658553" cy="2840038"/>
          </a:xfrm>
        </p:spPr>
        <p:txBody>
          <a:bodyPr>
            <a:normAutofit/>
          </a:bodyPr>
          <a:lstStyle>
            <a:lvl1pPr algn="l">
              <a:lnSpc>
                <a:spcPct val="8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0129" y="3581400"/>
            <a:ext cx="3658553" cy="258762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5263D97-4DE6-4A79-864D-030D4064B077}" type="datetimeFigureOut">
              <a:rPr lang="ms-MY" smtClean="0"/>
              <a:t>12/08/2026</a:t>
            </a:fld>
            <a:endParaRPr lang="ms-MY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ms-MY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40B9BF-D13A-4D65-9849-7ECCD383CD81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733851171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6171C"/>
            </a:gs>
            <a:gs pos="10001">
              <a:srgbClr val="06171C"/>
            </a:gs>
            <a:gs pos="64999">
              <a:srgbClr val="134251"/>
            </a:gs>
            <a:gs pos="100000">
              <a:srgbClr val="134251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Large ocean wave (semitransparent)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" descr="Large ocean wave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539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1006737" y="0"/>
            <a:ext cx="228660" cy="6858000"/>
          </a:xfrm>
          <a:prstGeom prst="rect">
            <a:avLst/>
          </a:prstGeom>
          <a:solidFill>
            <a:srgbClr val="13425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sz="1800"/>
          </a:p>
        </p:txBody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980129" y="381000"/>
            <a:ext cx="9146382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ms-MY"/>
              <a:t>Click to edit Master title style</a:t>
            </a:r>
            <a:endParaRPr lang="ms-MY" altLang="ms-MY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80129" y="1828800"/>
            <a:ext cx="9146382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ms-MY"/>
              <a:t>Click to edit Master text styles</a:t>
            </a:r>
          </a:p>
          <a:p>
            <a:pPr lvl="1"/>
            <a:r>
              <a:rPr lang="en-US" altLang="ms-MY"/>
              <a:t>Second level</a:t>
            </a:r>
          </a:p>
          <a:p>
            <a:pPr lvl="2"/>
            <a:r>
              <a:rPr lang="en-US" altLang="ms-MY"/>
              <a:t>Third level</a:t>
            </a:r>
          </a:p>
          <a:p>
            <a:pPr lvl="3"/>
            <a:r>
              <a:rPr lang="en-US" altLang="ms-MY"/>
              <a:t>Fourth level</a:t>
            </a:r>
          </a:p>
          <a:p>
            <a:pPr lvl="4"/>
            <a:r>
              <a:rPr lang="en-US" altLang="ms-MY"/>
              <a:t>Fifth level</a:t>
            </a:r>
            <a:endParaRPr lang="ms-MY" altLang="ms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30156" y="6400801"/>
            <a:ext cx="1549804" cy="2762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F5263D97-4DE6-4A79-864D-030D4064B077}" type="datetimeFigureOut">
              <a:rPr lang="ms-MY" smtClean="0"/>
              <a:t>12/08/2026</a:t>
            </a:fld>
            <a:endParaRPr lang="ms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0129" y="6400801"/>
            <a:ext cx="5956263" cy="2762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ms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59433" y="6400801"/>
            <a:ext cx="1067078" cy="2762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FFFFFF"/>
                </a:solidFill>
                <a:latin typeface="Century Gothic" panose="020B0502020202020204" pitchFamily="34" charset="0"/>
              </a:defRPr>
            </a:lvl1pPr>
          </a:lstStyle>
          <a:p>
            <a:fld id="{BF40B9BF-D13A-4D65-9849-7ECCD383CD81}" type="slidenum">
              <a:rPr lang="ms-MY" smtClean="0"/>
              <a:t>‹#›</a:t>
            </a:fld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23853394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ransition spd="med">
    <p:fade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anose="020B0502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anose="020B0502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anose="020B0502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anose="020B0502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anose="020B0502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anose="020B0502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anose="020B0502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Century Gothic" panose="020B0502020202020204" pitchFamily="34" charset="0"/>
        </a:defRPr>
      </a:lvl9pPr>
    </p:titleStyle>
    <p:bodyStyle>
      <a:lvl1pPr marL="223838" indent="-223838" algn="l" rtl="0" eaLnBrk="1" fontAlgn="base" hangingPunct="1">
        <a:lnSpc>
          <a:spcPct val="90000"/>
        </a:lnSpc>
        <a:spcBef>
          <a:spcPts val="1800"/>
        </a:spcBef>
        <a:spcAft>
          <a:spcPct val="0"/>
        </a:spcAft>
        <a:buSzPct val="8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SzPct val="8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SzPct val="8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SzPct val="8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600"/>
        </a:spcBef>
        <a:spcAft>
          <a:spcPct val="0"/>
        </a:spcAft>
        <a:buSzPct val="8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BC1150E3-EFE4-44D3-9B5E-660025CEB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LAPORAN PIAGAM PELANGGAN 2019</a:t>
            </a:r>
            <a:endParaRPr lang="en-MY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3F5463-B0C3-41D1-9F32-24E0A757E5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62056131"/>
      </p:ext>
    </p:extLst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0764" y="69850"/>
            <a:ext cx="10572750" cy="969963"/>
          </a:xfrm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MY" altLang="en-US" sz="3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PENCAPAIAN PIAGAM PELANGGAN 2019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4DC3F6A-7692-4424-8BAC-1AFEC205DE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088332"/>
              </p:ext>
            </p:extLst>
          </p:nvPr>
        </p:nvGraphicFramePr>
        <p:xfrm>
          <a:off x="1108365" y="1387185"/>
          <a:ext cx="10835992" cy="4795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4171">
                  <a:extLst>
                    <a:ext uri="{9D8B030D-6E8A-4147-A177-3AD203B41FA5}">
                      <a16:colId xmlns:a16="http://schemas.microsoft.com/office/drawing/2014/main" val="2217546161"/>
                    </a:ext>
                  </a:extLst>
                </a:gridCol>
                <a:gridCol w="3196664">
                  <a:extLst>
                    <a:ext uri="{9D8B030D-6E8A-4147-A177-3AD203B41FA5}">
                      <a16:colId xmlns:a16="http://schemas.microsoft.com/office/drawing/2014/main" val="3346302086"/>
                    </a:ext>
                  </a:extLst>
                </a:gridCol>
                <a:gridCol w="1496291">
                  <a:extLst>
                    <a:ext uri="{9D8B030D-6E8A-4147-A177-3AD203B41FA5}">
                      <a16:colId xmlns:a16="http://schemas.microsoft.com/office/drawing/2014/main" val="2884772824"/>
                    </a:ext>
                  </a:extLst>
                </a:gridCol>
                <a:gridCol w="1191491">
                  <a:extLst>
                    <a:ext uri="{9D8B030D-6E8A-4147-A177-3AD203B41FA5}">
                      <a16:colId xmlns:a16="http://schemas.microsoft.com/office/drawing/2014/main" val="141698412"/>
                    </a:ext>
                  </a:extLst>
                </a:gridCol>
                <a:gridCol w="1233054">
                  <a:extLst>
                    <a:ext uri="{9D8B030D-6E8A-4147-A177-3AD203B41FA5}">
                      <a16:colId xmlns:a16="http://schemas.microsoft.com/office/drawing/2014/main" val="1648217810"/>
                    </a:ext>
                  </a:extLst>
                </a:gridCol>
                <a:gridCol w="1357746">
                  <a:extLst>
                    <a:ext uri="{9D8B030D-6E8A-4147-A177-3AD203B41FA5}">
                      <a16:colId xmlns:a16="http://schemas.microsoft.com/office/drawing/2014/main" val="3424465204"/>
                    </a:ext>
                  </a:extLst>
                </a:gridCol>
                <a:gridCol w="1636575">
                  <a:extLst>
                    <a:ext uri="{9D8B030D-6E8A-4147-A177-3AD203B41FA5}">
                      <a16:colId xmlns:a16="http://schemas.microsoft.com/office/drawing/2014/main" val="790851073"/>
                    </a:ext>
                  </a:extLst>
                </a:gridCol>
              </a:tblGrid>
              <a:tr h="108022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MY" sz="1600" u="none" strike="noStrike" dirty="0" err="1">
                          <a:effectLst/>
                        </a:rPr>
                        <a:t>Bil</a:t>
                      </a:r>
                      <a:r>
                        <a:rPr lang="en-MY" sz="1600" u="none" strike="noStrike" dirty="0">
                          <a:effectLst/>
                        </a:rPr>
                        <a:t>.</a:t>
                      </a:r>
                      <a:endParaRPr lang="en-MY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MY" sz="1600" u="none" strike="noStrike" dirty="0" err="1">
                          <a:effectLst/>
                        </a:rPr>
                        <a:t>Janji</a:t>
                      </a:r>
                      <a:endParaRPr lang="en-MY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MY" sz="1600" u="none" strike="noStrike">
                          <a:effectLst/>
                        </a:rPr>
                        <a:t>Menepati Tempoh Masa/ Standard Piagam Pelanggan</a:t>
                      </a:r>
                      <a:endParaRPr lang="en-MY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MY" sz="1600" u="none" strike="noStrike">
                          <a:effectLst/>
                        </a:rPr>
                        <a:t>Melebihi Tempoh Masa/ Standard Piagam Pelanggan</a:t>
                      </a:r>
                      <a:endParaRPr lang="en-MY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MY" sz="1600" u="none" strike="noStrike">
                          <a:effectLst/>
                        </a:rPr>
                        <a:t>Jumlah Perkhidmatan</a:t>
                      </a:r>
                      <a:endParaRPr lang="en-MY" sz="1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782919"/>
                  </a:ext>
                </a:extLst>
              </a:tr>
              <a:tr h="1080222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Jumlah</a:t>
                      </a:r>
                      <a:r>
                        <a:rPr lang="en-MY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MY" sz="16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Menepati</a:t>
                      </a:r>
                      <a:endParaRPr lang="en-MY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% </a:t>
                      </a:r>
                      <a:r>
                        <a:rPr lang="en-MY" sz="16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Menepati</a:t>
                      </a:r>
                      <a:endParaRPr lang="en-MY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Jumlah</a:t>
                      </a:r>
                      <a:r>
                        <a:rPr lang="en-MY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MY" sz="16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Tidak</a:t>
                      </a:r>
                      <a:r>
                        <a:rPr lang="en-MY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MY" sz="16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Menepati</a:t>
                      </a:r>
                      <a:endParaRPr lang="en-MY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% </a:t>
                      </a:r>
                      <a:r>
                        <a:rPr lang="en-MY" sz="16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Tidak</a:t>
                      </a:r>
                      <a:r>
                        <a:rPr lang="en-MY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MY" sz="1600" b="1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Menepati</a:t>
                      </a:r>
                      <a:endParaRPr lang="en-MY" sz="1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5811018"/>
                  </a:ext>
                </a:extLst>
              </a:tr>
              <a:tr h="1080222">
                <a:tc>
                  <a:txBody>
                    <a:bodyPr/>
                    <a:lstStyle/>
                    <a:p>
                      <a:pPr algn="ctr" fontAlgn="t"/>
                      <a:r>
                        <a:rPr lang="en-MY" sz="1600" u="none" strike="noStrike">
                          <a:effectLst/>
                        </a:rPr>
                        <a:t>1</a:t>
                      </a:r>
                      <a:endParaRPr lang="en-MY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MY" sz="1600" u="none" strike="noStrike" dirty="0" err="1">
                          <a:effectLst/>
                        </a:rPr>
                        <a:t>Khidmat</a:t>
                      </a:r>
                      <a:r>
                        <a:rPr lang="en-MY" sz="1600" u="none" strike="noStrike" dirty="0">
                          <a:effectLst/>
                        </a:rPr>
                        <a:t> </a:t>
                      </a:r>
                      <a:r>
                        <a:rPr lang="en-MY" sz="1600" u="none" strike="noStrike" dirty="0" err="1">
                          <a:effectLst/>
                        </a:rPr>
                        <a:t>perundingan</a:t>
                      </a:r>
                      <a:r>
                        <a:rPr lang="en-MY" sz="1600" u="none" strike="noStrike" dirty="0">
                          <a:effectLst/>
                        </a:rPr>
                        <a:t> dan </a:t>
                      </a:r>
                      <a:r>
                        <a:rPr lang="en-MY" sz="1600" u="none" strike="noStrike" dirty="0" err="1">
                          <a:effectLst/>
                        </a:rPr>
                        <a:t>nasihat</a:t>
                      </a:r>
                      <a:r>
                        <a:rPr lang="en-MY" sz="1600" u="none" strike="noStrike" dirty="0">
                          <a:effectLst/>
                        </a:rPr>
                        <a:t> </a:t>
                      </a:r>
                      <a:r>
                        <a:rPr lang="en-MY" sz="1600" u="none" strike="noStrike" dirty="0" err="1">
                          <a:effectLst/>
                        </a:rPr>
                        <a:t>teknikal</a:t>
                      </a:r>
                      <a:r>
                        <a:rPr lang="en-MY" sz="1600" u="none" strike="noStrike" dirty="0">
                          <a:effectLst/>
                        </a:rPr>
                        <a:t> </a:t>
                      </a:r>
                      <a:r>
                        <a:rPr lang="en-MY" sz="1600" u="none" strike="noStrike" dirty="0" err="1">
                          <a:effectLst/>
                        </a:rPr>
                        <a:t>akan</a:t>
                      </a:r>
                      <a:r>
                        <a:rPr lang="en-MY" sz="1600" u="none" strike="noStrike" dirty="0">
                          <a:effectLst/>
                        </a:rPr>
                        <a:t> </a:t>
                      </a:r>
                      <a:r>
                        <a:rPr lang="en-MY" sz="1600" u="none" strike="noStrike" dirty="0" err="1">
                          <a:effectLst/>
                        </a:rPr>
                        <a:t>diberi</a:t>
                      </a:r>
                      <a:r>
                        <a:rPr lang="en-MY" sz="1600" u="none" strike="noStrike" dirty="0">
                          <a:effectLst/>
                        </a:rPr>
                        <a:t> </a:t>
                      </a:r>
                      <a:r>
                        <a:rPr lang="en-MY" sz="1600" u="none" strike="noStrike" dirty="0" err="1">
                          <a:effectLst/>
                        </a:rPr>
                        <a:t>selewat-lewatnya</a:t>
                      </a:r>
                      <a:r>
                        <a:rPr lang="en-MY" sz="1600" u="none" strike="noStrike" dirty="0">
                          <a:effectLst/>
                        </a:rPr>
                        <a:t> 7 </a:t>
                      </a:r>
                      <a:r>
                        <a:rPr lang="en-MY" sz="1600" u="none" strike="noStrike" dirty="0" err="1">
                          <a:effectLst/>
                        </a:rPr>
                        <a:t>hari</a:t>
                      </a:r>
                      <a:r>
                        <a:rPr lang="en-MY" sz="1600" u="none" strike="noStrike" dirty="0">
                          <a:effectLst/>
                        </a:rPr>
                        <a:t> </a:t>
                      </a:r>
                      <a:r>
                        <a:rPr lang="en-MY" sz="1600" u="none" strike="noStrike" dirty="0" err="1">
                          <a:effectLst/>
                        </a:rPr>
                        <a:t>bekerja</a:t>
                      </a:r>
                      <a:r>
                        <a:rPr lang="en-MY" sz="1600" u="none" strike="noStrike" dirty="0">
                          <a:effectLst/>
                        </a:rPr>
                        <a:t> </a:t>
                      </a:r>
                      <a:r>
                        <a:rPr lang="en-MY" sz="1600" u="none" strike="noStrike" dirty="0" err="1">
                          <a:effectLst/>
                        </a:rPr>
                        <a:t>dari</a:t>
                      </a:r>
                      <a:r>
                        <a:rPr lang="en-MY" sz="1600" u="none" strike="noStrike" dirty="0">
                          <a:effectLst/>
                        </a:rPr>
                        <a:t> </a:t>
                      </a:r>
                      <a:r>
                        <a:rPr lang="en-MY" sz="1600" u="none" strike="noStrike" dirty="0" err="1">
                          <a:effectLst/>
                        </a:rPr>
                        <a:t>tarikh</a:t>
                      </a:r>
                      <a:r>
                        <a:rPr lang="en-MY" sz="1600" u="none" strike="noStrike" dirty="0">
                          <a:effectLst/>
                        </a:rPr>
                        <a:t> </a:t>
                      </a:r>
                      <a:r>
                        <a:rPr lang="en-MY" sz="1600" u="none" strike="noStrike" dirty="0" err="1">
                          <a:effectLst/>
                        </a:rPr>
                        <a:t>terima</a:t>
                      </a:r>
                      <a:r>
                        <a:rPr lang="en-MY" sz="1600" u="none" strike="noStrike" dirty="0">
                          <a:effectLst/>
                        </a:rPr>
                        <a:t> </a:t>
                      </a:r>
                      <a:r>
                        <a:rPr lang="en-MY" sz="1600" u="none" strike="noStrike" dirty="0" err="1">
                          <a:effectLst/>
                        </a:rPr>
                        <a:t>permohonan</a:t>
                      </a:r>
                      <a:r>
                        <a:rPr lang="en-MY" sz="1600" u="none" strike="noStrike" dirty="0">
                          <a:effectLst/>
                        </a:rPr>
                        <a:t>.</a:t>
                      </a:r>
                    </a:p>
                    <a:p>
                      <a:pPr algn="just" fontAlgn="t"/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600" u="none" strike="noStrike" dirty="0">
                          <a:effectLst/>
                        </a:rPr>
                        <a:t>2,095 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600" u="none" strike="noStrike" dirty="0">
                          <a:effectLst/>
                        </a:rPr>
                        <a:t> 100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600" u="none" strike="noStrike" dirty="0">
                          <a:effectLst/>
                        </a:rPr>
                        <a:t> -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600" u="none" strike="noStrike" dirty="0">
                          <a:effectLst/>
                        </a:rPr>
                        <a:t>- 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600" u="none" strike="noStrike" dirty="0">
                          <a:effectLst/>
                        </a:rPr>
                        <a:t> 2,095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4249940"/>
                  </a:ext>
                </a:extLst>
              </a:tr>
              <a:tr h="1080222">
                <a:tc>
                  <a:txBody>
                    <a:bodyPr/>
                    <a:lstStyle/>
                    <a:p>
                      <a:pPr algn="ctr" fontAlgn="t"/>
                      <a:r>
                        <a:rPr lang="en-MY" sz="1600" u="none" strike="noStrike">
                          <a:effectLst/>
                        </a:rPr>
                        <a:t>2</a:t>
                      </a:r>
                      <a:endParaRPr lang="en-MY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n-MY" sz="1600" u="none" strike="noStrike" dirty="0" err="1">
                          <a:effectLst/>
                        </a:rPr>
                        <a:t>Aduan</a:t>
                      </a:r>
                      <a:r>
                        <a:rPr lang="en-MY" sz="1600" u="none" strike="noStrike" dirty="0">
                          <a:effectLst/>
                        </a:rPr>
                        <a:t> </a:t>
                      </a:r>
                      <a:r>
                        <a:rPr lang="en-MY" sz="1600" u="none" strike="noStrike" dirty="0" err="1">
                          <a:effectLst/>
                        </a:rPr>
                        <a:t>pelanggan</a:t>
                      </a:r>
                      <a:r>
                        <a:rPr lang="en-MY" sz="1600" u="none" strike="noStrike" dirty="0">
                          <a:effectLst/>
                        </a:rPr>
                        <a:t> </a:t>
                      </a:r>
                      <a:r>
                        <a:rPr lang="en-MY" sz="1600" u="none" strike="noStrike" dirty="0" err="1">
                          <a:effectLst/>
                        </a:rPr>
                        <a:t>akan</a:t>
                      </a:r>
                      <a:r>
                        <a:rPr lang="en-MY" sz="1600" u="none" strike="noStrike" dirty="0">
                          <a:effectLst/>
                        </a:rPr>
                        <a:t> </a:t>
                      </a:r>
                      <a:r>
                        <a:rPr lang="en-MY" sz="1600" u="none" strike="noStrike" dirty="0" err="1">
                          <a:effectLst/>
                        </a:rPr>
                        <a:t>dijawab</a:t>
                      </a:r>
                      <a:r>
                        <a:rPr lang="en-MY" sz="1600" u="none" strike="noStrike" dirty="0">
                          <a:effectLst/>
                        </a:rPr>
                        <a:t> </a:t>
                      </a:r>
                      <a:r>
                        <a:rPr lang="en-MY" sz="1600" u="none" strike="noStrike" dirty="0" err="1">
                          <a:effectLst/>
                        </a:rPr>
                        <a:t>dalam</a:t>
                      </a:r>
                      <a:r>
                        <a:rPr lang="en-MY" sz="1600" u="none" strike="noStrike" dirty="0">
                          <a:effectLst/>
                        </a:rPr>
                        <a:t> </a:t>
                      </a:r>
                      <a:r>
                        <a:rPr lang="en-MY" sz="1600" u="none" strike="noStrike" dirty="0" err="1">
                          <a:effectLst/>
                        </a:rPr>
                        <a:t>tempoh</a:t>
                      </a:r>
                      <a:r>
                        <a:rPr lang="en-MY" sz="1600" u="none" strike="noStrike" dirty="0">
                          <a:effectLst/>
                        </a:rPr>
                        <a:t> 14 </a:t>
                      </a:r>
                      <a:r>
                        <a:rPr lang="en-MY" sz="1600" u="none" strike="noStrike" dirty="0" err="1">
                          <a:effectLst/>
                        </a:rPr>
                        <a:t>hari</a:t>
                      </a:r>
                      <a:r>
                        <a:rPr lang="en-MY" sz="1600" u="none" strike="noStrike" dirty="0">
                          <a:effectLst/>
                        </a:rPr>
                        <a:t> </a:t>
                      </a:r>
                      <a:r>
                        <a:rPr lang="en-MY" sz="1600" u="none" strike="noStrike" dirty="0" err="1">
                          <a:effectLst/>
                        </a:rPr>
                        <a:t>bekerja</a:t>
                      </a:r>
                      <a:r>
                        <a:rPr lang="en-MY" sz="1600" u="none" strike="noStrike" dirty="0">
                          <a:effectLst/>
                        </a:rPr>
                        <a:t>.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600" u="none" strike="noStrike" dirty="0">
                          <a:effectLst/>
                        </a:rPr>
                        <a:t> 2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600" u="none" strike="noStrike" dirty="0">
                          <a:effectLst/>
                        </a:rPr>
                        <a:t>100 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600" u="none" strike="noStrike" dirty="0">
                          <a:effectLst/>
                        </a:rPr>
                        <a:t> -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600" u="none" strike="noStrike" dirty="0">
                          <a:effectLst/>
                        </a:rPr>
                        <a:t>- 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MY" sz="1600" u="none" strike="noStrike" dirty="0">
                          <a:effectLst/>
                        </a:rPr>
                        <a:t> 2</a:t>
                      </a:r>
                      <a:endParaRPr lang="en-M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7658895"/>
                  </a:ext>
                </a:extLst>
              </a:tr>
            </a:tbl>
          </a:graphicData>
        </a:graphic>
      </p:graphicFrame>
      <p:sp>
        <p:nvSpPr>
          <p:cNvPr id="5" name="Arrow: Right 4">
            <a:hlinkClick r:id="" action="ppaction://noaction"/>
            <a:extLst>
              <a:ext uri="{FF2B5EF4-FFF2-40B4-BE49-F238E27FC236}">
                <a16:creationId xmlns:a16="http://schemas.microsoft.com/office/drawing/2014/main" id="{FC61E7CC-3C12-41B4-8D39-16892DA9FE2A}"/>
              </a:ext>
            </a:extLst>
          </p:cNvPr>
          <p:cNvSpPr/>
          <p:nvPr/>
        </p:nvSpPr>
        <p:spPr>
          <a:xfrm>
            <a:off x="11110723" y="6378324"/>
            <a:ext cx="873457" cy="305026"/>
          </a:xfrm>
          <a:prstGeom prst="rightArrow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4" name="TextBox 3"/>
          <p:cNvSpPr txBox="1"/>
          <p:nvPr/>
        </p:nvSpPr>
        <p:spPr>
          <a:xfrm>
            <a:off x="1117600" y="6378324"/>
            <a:ext cx="58929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*</a:t>
            </a:r>
            <a:r>
              <a:rPr lang="en-US" sz="1400" i="1" dirty="0" err="1"/>
              <a:t>Tiada</a:t>
            </a:r>
            <a:r>
              <a:rPr lang="en-US" sz="1400" i="1" dirty="0"/>
              <a:t> </a:t>
            </a:r>
            <a:r>
              <a:rPr lang="en-US" sz="1400" i="1" dirty="0" err="1"/>
              <a:t>laporan</a:t>
            </a:r>
            <a:r>
              <a:rPr lang="en-US" sz="1400" i="1" dirty="0"/>
              <a:t> </a:t>
            </a:r>
            <a:r>
              <a:rPr lang="en-US" sz="1400" i="1" dirty="0" err="1"/>
              <a:t>diterima</a:t>
            </a:r>
            <a:r>
              <a:rPr lang="en-US" sz="1400" i="1" dirty="0"/>
              <a:t> </a:t>
            </a:r>
            <a:r>
              <a:rPr lang="en-US" sz="1400" i="1" dirty="0" err="1"/>
              <a:t>dari</a:t>
            </a:r>
            <a:r>
              <a:rPr lang="en-US" sz="1400" i="1" dirty="0"/>
              <a:t> Kuala Selangor &amp; Gombak/ </a:t>
            </a:r>
            <a:r>
              <a:rPr lang="en-US" sz="1400" i="1" dirty="0" err="1"/>
              <a:t>Petaling</a:t>
            </a:r>
            <a:r>
              <a:rPr lang="en-US" sz="1400" i="1" dirty="0"/>
              <a:t> </a:t>
            </a:r>
            <a:endParaRPr lang="ms-MY" sz="1400" i="1" dirty="0"/>
          </a:p>
        </p:txBody>
      </p:sp>
    </p:spTree>
    <p:extLst>
      <p:ext uri="{BB962C8B-B14F-4D97-AF65-F5344CB8AC3E}">
        <p14:creationId xmlns:p14="http://schemas.microsoft.com/office/powerpoint/2010/main" val="2963436003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S102901025">
  <a:themeElements>
    <a:clrScheme name="Ocean Waves">
      <a:dk1>
        <a:sysClr val="windowText" lastClr="000000"/>
      </a:dk1>
      <a:lt1>
        <a:sysClr val="window" lastClr="FFFFFF"/>
      </a:lt1>
      <a:dk2>
        <a:srgbClr val="134251"/>
      </a:dk2>
      <a:lt2>
        <a:srgbClr val="83BEC0"/>
      </a:lt2>
      <a:accent1>
        <a:srgbClr val="339C9F"/>
      </a:accent1>
      <a:accent2>
        <a:srgbClr val="E68010"/>
      </a:accent2>
      <a:accent3>
        <a:srgbClr val="8EB414"/>
      </a:accent3>
      <a:accent4>
        <a:srgbClr val="0CB89B"/>
      </a:accent4>
      <a:accent5>
        <a:srgbClr val="ECB720"/>
      </a:accent5>
      <a:accent6>
        <a:srgbClr val="319762"/>
      </a:accent6>
      <a:hlink>
        <a:srgbClr val="E68010"/>
      </a:hlink>
      <a:folHlink>
        <a:srgbClr val="339C9F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 waves</Template>
  <TotalTime>959</TotalTime>
  <Words>96</Words>
  <Application>Microsoft Office PowerPoint</Application>
  <PresentationFormat>Widescreen</PresentationFormat>
  <Paragraphs>27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Century Gothic</vt:lpstr>
      <vt:lpstr>TS102901025</vt:lpstr>
      <vt:lpstr>LAPORAN PIAGAM PELANGGAN 2019</vt:lpstr>
      <vt:lpstr>PENCAPAIAN PIAGAM PELANGGAN 2019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PENCAPAIAN 2019 DAN PERANCANGAN 2020</dc:title>
  <dc:creator>JPNS 09</dc:creator>
  <cp:lastModifiedBy>doasel.hq57@outlook.com</cp:lastModifiedBy>
  <cp:revision>114</cp:revision>
  <cp:lastPrinted>2019-12-03T06:32:30Z</cp:lastPrinted>
  <dcterms:created xsi:type="dcterms:W3CDTF">2019-12-03T05:24:43Z</dcterms:created>
  <dcterms:modified xsi:type="dcterms:W3CDTF">2026-08-12T04:31:35Z</dcterms:modified>
</cp:coreProperties>
</file>