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322" r:id="rId2"/>
    <p:sldId id="317" r:id="rId3"/>
    <p:sldId id="391" r:id="rId4"/>
  </p:sldIdLst>
  <p:sldSz cx="9144000" cy="5143500" type="screen16x9"/>
  <p:notesSz cx="6858000" cy="9144000"/>
  <p:embeddedFontLst>
    <p:embeddedFont>
      <p:font typeface="Dosis" pitchFamily="2" charset="0"/>
      <p:regular r:id="rId6"/>
      <p:bold r:id="rId7"/>
    </p:embeddedFont>
    <p:embeddedFont>
      <p:font typeface="Roboto" panose="02000000000000000000" pitchFamily="2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C493072-FD68-47E9-BEC1-0B2377430C79}">
  <a:tblStyle styleId="{4C493072-FD68-47E9-BEC1-0B2377430C7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07" autoAdjust="0"/>
  </p:normalViewPr>
  <p:slideViewPr>
    <p:cSldViewPr snapToGrid="0">
      <p:cViewPr varScale="1">
        <p:scale>
          <a:sx n="132" d="100"/>
          <a:sy n="132" d="100"/>
        </p:scale>
        <p:origin x="93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6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03976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4635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1600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31912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55075" y="-38100"/>
            <a:ext cx="3312625" cy="5214650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903537" y="-17561"/>
            <a:ext cx="1759200" cy="749100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1"/>
          <p:cNvSpPr/>
          <p:nvPr/>
        </p:nvSpPr>
        <p:spPr>
          <a:xfrm flipH="1">
            <a:off x="472134" y="-9525"/>
            <a:ext cx="518400" cy="749100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1"/>
          <p:cNvSpPr/>
          <p:nvPr/>
        </p:nvSpPr>
        <p:spPr>
          <a:xfrm flipH="1">
            <a:off x="990375" y="4925850"/>
            <a:ext cx="8369700" cy="228000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inverted">
  <p:cSld name="BLANK_1">
    <p:bg>
      <p:bgPr>
        <a:solidFill>
          <a:srgbClr val="22222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-55075" y="-38100"/>
            <a:ext cx="3312625" cy="5214650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</p:spPr>
      </p:sp>
      <p:sp>
        <p:nvSpPr>
          <p:cNvPr id="97" name="Google Shape;97;p12"/>
          <p:cNvSpPr/>
          <p:nvPr/>
        </p:nvSpPr>
        <p:spPr>
          <a:xfrm flipH="1">
            <a:off x="-903537" y="-17561"/>
            <a:ext cx="1759200" cy="749100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2"/>
          <p:cNvSpPr/>
          <p:nvPr/>
        </p:nvSpPr>
        <p:spPr>
          <a:xfrm flipH="1">
            <a:off x="472134" y="-9525"/>
            <a:ext cx="518400" cy="749100"/>
          </a:xfrm>
          <a:prstGeom prst="parallelogram">
            <a:avLst>
              <a:gd name="adj" fmla="val 75009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 flipH="1">
            <a:off x="990375" y="4925850"/>
            <a:ext cx="8369700" cy="228000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04900" y="1200150"/>
            <a:ext cx="75819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 txBox="1">
            <a:spLocks noGrp="1"/>
          </p:cNvSpPr>
          <p:nvPr>
            <p:ph type="ctrTitle" idx="4294967295"/>
          </p:nvPr>
        </p:nvSpPr>
        <p:spPr>
          <a:xfrm>
            <a:off x="2438400" y="1549483"/>
            <a:ext cx="61931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4000" dirty="0">
                <a:solidFill>
                  <a:srgbClr val="FF6600"/>
                </a:solidFill>
              </a:rPr>
              <a:t>LAPORAN PIAGAM PELANGGAN 2020</a:t>
            </a:r>
            <a:endParaRPr sz="4000" dirty="0">
              <a:solidFill>
                <a:srgbClr val="FF6600"/>
              </a:solidFill>
            </a:endParaRPr>
          </a:p>
        </p:txBody>
      </p:sp>
      <p:sp>
        <p:nvSpPr>
          <p:cNvPr id="121" name="Google Shape;121;p1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2509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9"/>
          <p:cNvSpPr txBox="1">
            <a:spLocks noGrp="1"/>
          </p:cNvSpPr>
          <p:nvPr>
            <p:ph type="ctrTitle" idx="4294967295"/>
          </p:nvPr>
        </p:nvSpPr>
        <p:spPr>
          <a:xfrm>
            <a:off x="958496" y="-214050"/>
            <a:ext cx="7954148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0" lang="en-MY" altLang="en-US" b="1" i="0" u="none" strike="noStrike" kern="1200" cap="none" spc="0" normalizeH="0" baseline="0" noProof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Dosis" panose="020B0604020202020204" charset="0"/>
                <a:ea typeface="+mj-ea"/>
                <a:cs typeface="+mj-cs"/>
              </a:rPr>
              <a:t>PENCAPAIAN PIAGAM PELANGGAN </a:t>
            </a:r>
            <a:r>
              <a:rPr lang="en-MY" altLang="en-US" b="1" noProof="1">
                <a:solidFill>
                  <a:srgbClr val="FF6600"/>
                </a:solidFill>
                <a:latin typeface="Dosis" panose="020B0604020202020204" charset="0"/>
              </a:rPr>
              <a:t>JANUARI – DISEMBER 2020</a:t>
            </a:r>
            <a:endParaRPr b="1" dirty="0">
              <a:solidFill>
                <a:srgbClr val="FF6600"/>
              </a:solidFill>
              <a:latin typeface="Dosis" panose="020B0604020202020204" charset="0"/>
            </a:endParaRPr>
          </a:p>
        </p:txBody>
      </p:sp>
      <p:sp>
        <p:nvSpPr>
          <p:cNvPr id="160" name="Google Shape;160;p1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B1DB222-2BBF-4300-AEC3-8E6BABB7F0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912420"/>
              </p:ext>
            </p:extLst>
          </p:nvPr>
        </p:nvGraphicFramePr>
        <p:xfrm>
          <a:off x="181780" y="731700"/>
          <a:ext cx="8780440" cy="4389098"/>
        </p:xfrm>
        <a:graphic>
          <a:graphicData uri="http://schemas.openxmlformats.org/drawingml/2006/table">
            <a:tbl>
              <a:tblPr firstRow="1" lastRow="1" bandRow="1">
                <a:tableStyleId>{00A15C55-8517-42AA-B614-E9B94910E393}</a:tableStyleId>
              </a:tblPr>
              <a:tblGrid>
                <a:gridCol w="1781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9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2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49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70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79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973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Janji</a:t>
                      </a:r>
                      <a:endParaRPr lang="en-MY" sz="1400" b="1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AU" sz="1400" b="1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Daerah</a:t>
                      </a:r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Menepati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Tempoh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Masa/ Standard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Piagam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Pelanggan</a:t>
                      </a:r>
                      <a:endParaRPr lang="en-MY" sz="1400" b="1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Melebihi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Tempoh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Masa/ Standard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Piagam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Pelanggan</a:t>
                      </a:r>
                      <a:endParaRPr lang="en-MY" sz="1400" b="1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Jumlah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Perkhidmatan</a:t>
                      </a:r>
                      <a:endParaRPr lang="en-MY" sz="1400" b="1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97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Jumlah</a:t>
                      </a:r>
                      <a:r>
                        <a:rPr lang="en-MY" sz="1400" b="1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Menepati</a:t>
                      </a:r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% </a:t>
                      </a:r>
                      <a:r>
                        <a:rPr lang="en-MY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Menepati</a:t>
                      </a:r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Jumlah</a:t>
                      </a:r>
                      <a:r>
                        <a:rPr lang="en-MY" sz="1400" b="1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Tidak</a:t>
                      </a:r>
                      <a:r>
                        <a:rPr lang="en-MY" sz="1400" b="1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Menepati</a:t>
                      </a:r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% </a:t>
                      </a:r>
                      <a:r>
                        <a:rPr lang="en-MY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Tidak</a:t>
                      </a:r>
                      <a:r>
                        <a:rPr lang="en-MY" sz="1400" b="1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Menepati</a:t>
                      </a:r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98">
                <a:tc rowSpan="8">
                  <a:txBody>
                    <a:bodyPr/>
                    <a:lstStyle/>
                    <a:p>
                      <a:pPr algn="just" fontAlgn="t"/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1.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Khidmat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perundingan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dan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nasihat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teknikal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akan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diberi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selewat-lewatnya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7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hari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bekerja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dari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tarikh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terima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permohonan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.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AU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Sabak</a:t>
                      </a:r>
                      <a:r>
                        <a:rPr lang="en-AU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AU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Bernam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alt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237</a:t>
                      </a:r>
                      <a:endParaRPr lang="en-MY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100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alt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237</a:t>
                      </a:r>
                      <a:endParaRPr lang="en-MY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3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AU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Kuala Selangor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1,091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100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1,091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1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400" dirty="0">
                          <a:latin typeface="Dosis" panose="020B0604020202020204" charset="0"/>
                        </a:rPr>
                        <a:t>Kuala Langat</a:t>
                      </a:r>
                      <a:endParaRPr lang="en-MY" sz="1400" dirty="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dirty="0">
                          <a:latin typeface="Dosis" panose="020B0604020202020204" charset="0"/>
                        </a:rPr>
                        <a:t>422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>
                          <a:latin typeface="Dosis" panose="020B0604020202020204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dirty="0">
                          <a:latin typeface="Dosis" panose="020B0604020202020204" charset="0"/>
                        </a:rPr>
                        <a:t>422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8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AU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Hulu </a:t>
                      </a:r>
                      <a:r>
                        <a:rPr lang="en-AU" sz="1400" dirty="0">
                          <a:latin typeface="Dosis" panose="020B0604020202020204" charset="0"/>
                        </a:rPr>
                        <a:t>Langat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255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100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255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36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400" dirty="0">
                          <a:latin typeface="Dosis" panose="020B0604020202020204" charset="0"/>
                        </a:rPr>
                        <a:t>Hulu </a:t>
                      </a:r>
                      <a:r>
                        <a:rPr lang="en-AU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Selangor</a:t>
                      </a:r>
                      <a:endParaRPr lang="en-MY" sz="1400" dirty="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dirty="0">
                          <a:latin typeface="Dosis" panose="020B0604020202020204" charset="0"/>
                        </a:rPr>
                        <a:t>231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>
                          <a:latin typeface="Dosis" panose="020B0604020202020204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dirty="0">
                          <a:latin typeface="Dosis" panose="020B0604020202020204" charset="0"/>
                        </a:rPr>
                        <a:t>231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2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400" dirty="0">
                          <a:latin typeface="Dosis" panose="020B0604020202020204" charset="0"/>
                        </a:rPr>
                        <a:t>Gombak/ </a:t>
                      </a:r>
                      <a:r>
                        <a:rPr lang="en-AU" sz="1400" dirty="0" err="1">
                          <a:latin typeface="Dosis" panose="020B0604020202020204" charset="0"/>
                        </a:rPr>
                        <a:t>Petaling</a:t>
                      </a:r>
                      <a:endParaRPr lang="en-MY" sz="1400" dirty="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altLang="en-US" sz="1400" dirty="0">
                          <a:latin typeface="Dosis" panose="020B0604020202020204" charset="0"/>
                        </a:rPr>
                        <a:t>1,805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>
                          <a:latin typeface="Dosis" panose="020B0604020202020204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altLang="en-US" sz="1400" dirty="0">
                          <a:latin typeface="Dosis" panose="020B0604020202020204" charset="0"/>
                        </a:rPr>
                        <a:t>1,805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7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400" dirty="0">
                          <a:latin typeface="Dosis" panose="020B0604020202020204" charset="0"/>
                        </a:rPr>
                        <a:t>Sepang</a:t>
                      </a:r>
                      <a:endParaRPr lang="en-MY" sz="1400" dirty="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dirty="0">
                          <a:latin typeface="Dosis" panose="020B0604020202020204" charset="0"/>
                        </a:rPr>
                        <a:t>730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>
                          <a:latin typeface="Dosis" panose="020B0604020202020204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dirty="0">
                          <a:latin typeface="Dosis" panose="020B0604020202020204" charset="0"/>
                        </a:rPr>
                        <a:t>730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16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AU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Klang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1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100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1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1698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AU" sz="1400" u="none" strike="noStrike" dirty="0">
                          <a:effectLst/>
                          <a:latin typeface="Dosis" panose="020B0604020202020204" charset="0"/>
                        </a:rPr>
                        <a:t>JUMLAH</a:t>
                      </a:r>
                      <a:endParaRPr lang="en-MY" sz="1400" u="none" strike="noStrike" dirty="0"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4,772</a:t>
                      </a:r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100</a:t>
                      </a:r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4,772</a:t>
                      </a:r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38010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645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9"/>
          <p:cNvSpPr txBox="1">
            <a:spLocks noGrp="1"/>
          </p:cNvSpPr>
          <p:nvPr>
            <p:ph type="ctrTitle" idx="4294967295"/>
          </p:nvPr>
        </p:nvSpPr>
        <p:spPr>
          <a:xfrm>
            <a:off x="958496" y="-214050"/>
            <a:ext cx="7954148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0" lang="en-MY" altLang="en-US" b="1" i="0" u="none" strike="noStrike" kern="1200" cap="none" spc="0" normalizeH="0" baseline="0" noProof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Dosis" panose="020B0604020202020204" charset="0"/>
                <a:ea typeface="+mj-ea"/>
                <a:cs typeface="+mj-cs"/>
              </a:rPr>
              <a:t>PENCAPAIAN PIAGAM PELANGGAN </a:t>
            </a:r>
            <a:r>
              <a:rPr lang="en-MY" altLang="en-US" b="1" noProof="1">
                <a:solidFill>
                  <a:srgbClr val="FF6600"/>
                </a:solidFill>
                <a:latin typeface="Dosis" panose="020B0604020202020204" charset="0"/>
              </a:rPr>
              <a:t>JANUARI – DISEMBER 2020</a:t>
            </a:r>
            <a:endParaRPr b="1" dirty="0">
              <a:solidFill>
                <a:srgbClr val="FF6600"/>
              </a:solidFill>
              <a:latin typeface="Dosis" panose="020B0604020202020204" charset="0"/>
            </a:endParaRPr>
          </a:p>
        </p:txBody>
      </p:sp>
      <p:sp>
        <p:nvSpPr>
          <p:cNvPr id="160" name="Google Shape;160;p1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B1DB222-2BBF-4300-AEC3-8E6BABB7F0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149092"/>
              </p:ext>
            </p:extLst>
          </p:nvPr>
        </p:nvGraphicFramePr>
        <p:xfrm>
          <a:off x="181780" y="731700"/>
          <a:ext cx="8780440" cy="4389098"/>
        </p:xfrm>
        <a:graphic>
          <a:graphicData uri="http://schemas.openxmlformats.org/drawingml/2006/table">
            <a:tbl>
              <a:tblPr firstRow="1" lastRow="1" bandRow="1">
                <a:tableStyleId>{00A15C55-8517-42AA-B614-E9B94910E393}</a:tableStyleId>
              </a:tblPr>
              <a:tblGrid>
                <a:gridCol w="1781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9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2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49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70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79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973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Janji</a:t>
                      </a:r>
                      <a:endParaRPr lang="en-MY" sz="1400" b="1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AU" sz="1400" b="1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Daerah</a:t>
                      </a:r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Menepati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Tempoh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Masa/ Standard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Piagam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Pelanggan</a:t>
                      </a:r>
                      <a:endParaRPr lang="en-MY" sz="1400" b="1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Melebihi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Tempoh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Masa/ Standard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Piagam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Pelanggan</a:t>
                      </a:r>
                      <a:endParaRPr lang="en-MY" sz="1400" b="1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Jumlah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Perkhidmatan</a:t>
                      </a:r>
                      <a:endParaRPr lang="en-MY" sz="1400" b="1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97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Jumlah</a:t>
                      </a:r>
                      <a:r>
                        <a:rPr lang="en-MY" sz="1400" b="1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Menepati</a:t>
                      </a:r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% </a:t>
                      </a:r>
                      <a:r>
                        <a:rPr lang="en-MY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Menepati</a:t>
                      </a:r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Jumlah</a:t>
                      </a:r>
                      <a:r>
                        <a:rPr lang="en-MY" sz="1400" b="1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Tidak</a:t>
                      </a:r>
                      <a:r>
                        <a:rPr lang="en-MY" sz="1400" b="1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Menepati</a:t>
                      </a:r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% </a:t>
                      </a:r>
                      <a:r>
                        <a:rPr lang="en-MY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Tidak</a:t>
                      </a:r>
                      <a:r>
                        <a:rPr lang="en-MY" sz="1400" b="1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Menepati</a:t>
                      </a:r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98">
                <a:tc rowSpan="8"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2.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Aduan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pelanggan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akan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dijawab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dalam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tempoh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14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hari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MY" sz="1400" u="none" strike="noStrike" dirty="0" err="1">
                          <a:effectLst/>
                          <a:latin typeface="Dosis" panose="020B0604020202020204" charset="0"/>
                        </a:rPr>
                        <a:t>bekerja</a:t>
                      </a:r>
                      <a:r>
                        <a:rPr lang="en-MY" sz="1400" u="none" strike="noStrike" dirty="0">
                          <a:effectLst/>
                          <a:latin typeface="Dosis" panose="020B0604020202020204" charset="0"/>
                        </a:rPr>
                        <a:t>.</a:t>
                      </a:r>
                      <a:endParaRPr lang="en-MY" sz="1400" b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AU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Sabak</a:t>
                      </a:r>
                      <a:r>
                        <a:rPr lang="en-AU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 </a:t>
                      </a:r>
                      <a:r>
                        <a:rPr lang="en-AU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Bernam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en-MY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0</a:t>
                      </a:r>
                      <a:endParaRPr lang="en-US" alt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en-MY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0</a:t>
                      </a:r>
                      <a:endParaRPr lang="en-US" alt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en-MY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0</a:t>
                      </a:r>
                      <a:endParaRPr lang="en-US" alt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3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AU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Kuala Selangor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0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0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0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1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400" dirty="0">
                          <a:latin typeface="Dosis" panose="020B0604020202020204" charset="0"/>
                        </a:rPr>
                        <a:t>Kuala Langat</a:t>
                      </a:r>
                      <a:endParaRPr lang="en-MY" sz="1400" dirty="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>
                          <a:latin typeface="Dosis" panose="020B060402020202020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>
                          <a:latin typeface="Dosis" panose="020B060402020202020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dirty="0">
                          <a:latin typeface="Dosis" panose="020B060402020202020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8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AU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Hulu Selangor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alt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0</a:t>
                      </a:r>
                      <a:endParaRPr lang="en-MY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alt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0</a:t>
                      </a:r>
                      <a:endParaRPr lang="en-MY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alt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0</a:t>
                      </a:r>
                      <a:endParaRPr lang="en-MY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36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400" dirty="0">
                          <a:latin typeface="Dosis" panose="020B0604020202020204" charset="0"/>
                        </a:rPr>
                        <a:t>Hulu Langat</a:t>
                      </a:r>
                      <a:endParaRPr lang="en-MY" sz="1400" dirty="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>
                          <a:latin typeface="Dosis" panose="020B060402020202020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>
                          <a:latin typeface="Dosis" panose="020B060402020202020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dirty="0">
                          <a:latin typeface="Dosis" panose="020B060402020202020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2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400" dirty="0">
                          <a:latin typeface="Dosis" panose="020B0604020202020204" charset="0"/>
                        </a:rPr>
                        <a:t>Gombak/ </a:t>
                      </a:r>
                      <a:r>
                        <a:rPr lang="en-AU" sz="1400" dirty="0" err="1">
                          <a:latin typeface="Dosis" panose="020B0604020202020204" charset="0"/>
                        </a:rPr>
                        <a:t>Petaling</a:t>
                      </a:r>
                      <a:endParaRPr lang="en-MY" sz="1400" dirty="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>
                          <a:latin typeface="Dosis" panose="020B060402020202020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>
                          <a:latin typeface="Dosis" panose="020B060402020202020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dirty="0">
                          <a:latin typeface="Dosis" panose="020B060402020202020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7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400" dirty="0">
                          <a:latin typeface="Dosis" panose="020B0604020202020204" charset="0"/>
                        </a:rPr>
                        <a:t>Sepang</a:t>
                      </a:r>
                      <a:endParaRPr lang="en-MY" sz="1400" dirty="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>
                          <a:latin typeface="Dosis" panose="020B060402020202020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>
                          <a:latin typeface="Dosis" panose="020B060402020202020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Dosi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dirty="0">
                          <a:latin typeface="Dosis" panose="020B060402020202020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16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AU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Klang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0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0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1400" b="0" u="none" strike="noStrike" dirty="0">
                          <a:solidFill>
                            <a:srgbClr val="000000"/>
                          </a:solidFill>
                          <a:effectLst/>
                          <a:latin typeface="Dosis" panose="020B0604020202020204" charset="0"/>
                        </a:rPr>
                        <a:t>0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1698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AU" sz="1400" u="none" strike="noStrike" dirty="0">
                          <a:effectLst/>
                          <a:latin typeface="Dosis" panose="020B0604020202020204" charset="0"/>
                        </a:rPr>
                        <a:t>JUMLAH</a:t>
                      </a:r>
                      <a:endParaRPr lang="en-MY" sz="1400" u="none" strike="noStrike" dirty="0"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0</a:t>
                      </a:r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0</a:t>
                      </a:r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Dosis" panose="020B0604020202020204" charset="0"/>
                        </a:rPr>
                        <a:t>0</a:t>
                      </a:r>
                      <a:endParaRPr lang="en-MY" sz="1400" b="1" i="0" u="none" strike="noStrike" dirty="0">
                        <a:solidFill>
                          <a:schemeClr val="bg1"/>
                        </a:solidFill>
                        <a:effectLst/>
                        <a:latin typeface="Dosis" panose="020B060402020202020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38010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5790415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193</Words>
  <Application>Microsoft Office PowerPoint</Application>
  <PresentationFormat>On-screen Show (16:9)</PresentationFormat>
  <Paragraphs>98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Roboto</vt:lpstr>
      <vt:lpstr>Dosis</vt:lpstr>
      <vt:lpstr>Arial</vt:lpstr>
      <vt:lpstr>William template</vt:lpstr>
      <vt:lpstr>LAPORAN PIAGAM PELANGGAN 2020</vt:lpstr>
      <vt:lpstr>PENCAPAIAN PIAGAM PELANGGAN JANUARI – DISEMBER 2020</vt:lpstr>
      <vt:lpstr>PENCAPAIAN PIAGAM PELANGGAN JANUARI – DISEMBER 2020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YOGES_RSNY</dc:creator>
  <cp:lastModifiedBy>doasel.hq57@outlook.com</cp:lastModifiedBy>
  <cp:revision>131</cp:revision>
  <dcterms:modified xsi:type="dcterms:W3CDTF">2026-08-12T04:47:26Z</dcterms:modified>
</cp:coreProperties>
</file>